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22" d="100"/>
          <a:sy n="122" d="100"/>
        </p:scale>
        <p:origin x="74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7/24/20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7/24/20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13EC-399D-404F-A1F2-CCE7B8EBD859}"/>
              </a:ext>
            </a:extLst>
          </p:cNvPr>
          <p:cNvSpPr>
            <a:spLocks noGrp="1"/>
          </p:cNvSpPr>
          <p:nvPr>
            <p:ph type="ctrTitle"/>
          </p:nvPr>
        </p:nvSpPr>
        <p:spPr/>
        <p:txBody>
          <a:bodyPr>
            <a:normAutofit fontScale="90000"/>
          </a:bodyPr>
          <a:lstStyle/>
          <a:p>
            <a:r>
              <a:rPr lang="en-US" dirty="0"/>
              <a:t>Capstone Project</a:t>
            </a:r>
            <a:br>
              <a:rPr lang="en-US" dirty="0"/>
            </a:br>
            <a:r>
              <a:rPr lang="en-US" dirty="0"/>
              <a:t>The Battle Of </a:t>
            </a:r>
            <a:r>
              <a:rPr lang="en-US" dirty="0" err="1"/>
              <a:t>Neighbourhoods</a:t>
            </a:r>
            <a:endParaRPr lang="en-US" dirty="0"/>
          </a:p>
        </p:txBody>
      </p:sp>
      <p:sp>
        <p:nvSpPr>
          <p:cNvPr id="3" name="Subtitle 2">
            <a:extLst>
              <a:ext uri="{FF2B5EF4-FFF2-40B4-BE49-F238E27FC236}">
                <a16:creationId xmlns:a16="http://schemas.microsoft.com/office/drawing/2014/main" id="{1B2CEAC0-DFB6-E542-9882-1EB87D9E9EC5}"/>
              </a:ext>
            </a:extLst>
          </p:cNvPr>
          <p:cNvSpPr>
            <a:spLocks noGrp="1"/>
          </p:cNvSpPr>
          <p:nvPr>
            <p:ph type="subTitle" idx="1"/>
          </p:nvPr>
        </p:nvSpPr>
        <p:spPr/>
        <p:txBody>
          <a:bodyPr/>
          <a:lstStyle/>
          <a:p>
            <a:r>
              <a:rPr lang="en-US" dirty="0"/>
              <a:t>Presentation</a:t>
            </a:r>
            <a:br>
              <a:rPr lang="en-US" dirty="0"/>
            </a:br>
            <a:r>
              <a:rPr lang="en-US" dirty="0" err="1"/>
              <a:t>AnuJ</a:t>
            </a:r>
            <a:r>
              <a:rPr lang="en-US" dirty="0"/>
              <a:t> </a:t>
            </a:r>
            <a:r>
              <a:rPr lang="en-US" dirty="0" err="1"/>
              <a:t>KuMar</a:t>
            </a:r>
            <a:r>
              <a:rPr lang="en-US" dirty="0"/>
              <a:t> Agrawal</a:t>
            </a:r>
          </a:p>
        </p:txBody>
      </p:sp>
    </p:spTree>
    <p:extLst>
      <p:ext uri="{BB962C8B-B14F-4D97-AF65-F5344CB8AC3E}">
        <p14:creationId xmlns:p14="http://schemas.microsoft.com/office/powerpoint/2010/main" val="667838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ED94-6F24-194F-9527-6845DC0B798D}"/>
              </a:ext>
            </a:extLst>
          </p:cNvPr>
          <p:cNvSpPr>
            <a:spLocks noGrp="1"/>
          </p:cNvSpPr>
          <p:nvPr>
            <p:ph type="title"/>
          </p:nvPr>
        </p:nvSpPr>
        <p:spPr>
          <a:xfrm>
            <a:off x="1451579" y="804520"/>
            <a:ext cx="9603275" cy="587136"/>
          </a:xfrm>
        </p:spPr>
        <p:txBody>
          <a:bodyPr/>
          <a:lstStyle/>
          <a:p>
            <a:r>
              <a:rPr lang="en-US" dirty="0"/>
              <a:t>Cluster-1</a:t>
            </a:r>
          </a:p>
        </p:txBody>
      </p:sp>
      <p:pic>
        <p:nvPicPr>
          <p:cNvPr id="4" name="Content Placeholder 3">
            <a:extLst>
              <a:ext uri="{FF2B5EF4-FFF2-40B4-BE49-F238E27FC236}">
                <a16:creationId xmlns:a16="http://schemas.microsoft.com/office/drawing/2014/main" id="{970A4DAB-E195-9E44-9902-E3D3AAA6D83F}"/>
              </a:ext>
            </a:extLst>
          </p:cNvPr>
          <p:cNvPicPr>
            <a:picLocks noGrp="1" noChangeAspect="1"/>
          </p:cNvPicPr>
          <p:nvPr>
            <p:ph idx="1"/>
          </p:nvPr>
        </p:nvPicPr>
        <p:blipFill>
          <a:blip r:embed="rId2"/>
          <a:stretch>
            <a:fillRect/>
          </a:stretch>
        </p:blipFill>
        <p:spPr>
          <a:xfrm>
            <a:off x="1702676" y="2060084"/>
            <a:ext cx="9165021" cy="2596000"/>
          </a:xfrm>
          <a:prstGeom prst="rect">
            <a:avLst/>
          </a:prstGeom>
        </p:spPr>
      </p:pic>
      <p:sp>
        <p:nvSpPr>
          <p:cNvPr id="5" name="TextBox 4">
            <a:extLst>
              <a:ext uri="{FF2B5EF4-FFF2-40B4-BE49-F238E27FC236}">
                <a16:creationId xmlns:a16="http://schemas.microsoft.com/office/drawing/2014/main" id="{122153CB-7B31-FE45-9100-E4B7ABB86836}"/>
              </a:ext>
            </a:extLst>
          </p:cNvPr>
          <p:cNvSpPr txBox="1"/>
          <p:nvPr/>
        </p:nvSpPr>
        <p:spPr>
          <a:xfrm>
            <a:off x="1271753" y="4770514"/>
            <a:ext cx="10741571" cy="1107996"/>
          </a:xfrm>
          <a:prstGeom prst="rect">
            <a:avLst/>
          </a:prstGeom>
          <a:noFill/>
        </p:spPr>
        <p:txBody>
          <a:bodyPr wrap="square" rtlCol="0">
            <a:spAutoFit/>
          </a:bodyPr>
          <a:lstStyle/>
          <a:p>
            <a:r>
              <a:rPr lang="en-IN" sz="1600" dirty="0"/>
              <a:t>The cluster one is the biggest cluster with 9 of the 15 neighbourhoods in the borough Kingston upon Thames. </a:t>
            </a:r>
          </a:p>
          <a:p>
            <a:r>
              <a:rPr lang="en-IN" sz="1600" dirty="0"/>
              <a:t>Upon closely examining these neighbourhoods we can see that the most common venues in these neighbourhoods </a:t>
            </a:r>
          </a:p>
          <a:p>
            <a:r>
              <a:rPr lang="en-IN" sz="1600" dirty="0"/>
              <a:t>are Restaurants, Pubs, Cafe, Supermarkets, and stores. </a:t>
            </a:r>
          </a:p>
          <a:p>
            <a:endParaRPr lang="en-US" dirty="0"/>
          </a:p>
        </p:txBody>
      </p:sp>
    </p:spTree>
    <p:extLst>
      <p:ext uri="{BB962C8B-B14F-4D97-AF65-F5344CB8AC3E}">
        <p14:creationId xmlns:p14="http://schemas.microsoft.com/office/powerpoint/2010/main" val="16096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62B3-8811-DA44-BC01-42867734E0FB}"/>
              </a:ext>
            </a:extLst>
          </p:cNvPr>
          <p:cNvSpPr>
            <a:spLocks noGrp="1"/>
          </p:cNvSpPr>
          <p:nvPr>
            <p:ph type="title"/>
          </p:nvPr>
        </p:nvSpPr>
        <p:spPr>
          <a:xfrm>
            <a:off x="1451579" y="804520"/>
            <a:ext cx="9603275" cy="498764"/>
          </a:xfrm>
        </p:spPr>
        <p:txBody>
          <a:bodyPr>
            <a:normAutofit fontScale="90000"/>
          </a:bodyPr>
          <a:lstStyle/>
          <a:p>
            <a:r>
              <a:rPr lang="en-US" dirty="0"/>
              <a:t>Cluster-2</a:t>
            </a:r>
          </a:p>
        </p:txBody>
      </p:sp>
      <p:pic>
        <p:nvPicPr>
          <p:cNvPr id="4" name="Content Placeholder 3">
            <a:extLst>
              <a:ext uri="{FF2B5EF4-FFF2-40B4-BE49-F238E27FC236}">
                <a16:creationId xmlns:a16="http://schemas.microsoft.com/office/drawing/2014/main" id="{2C138A44-0250-EB4F-B47B-66BA9510649B}"/>
              </a:ext>
            </a:extLst>
          </p:cNvPr>
          <p:cNvPicPr>
            <a:picLocks noGrp="1" noChangeAspect="1"/>
          </p:cNvPicPr>
          <p:nvPr>
            <p:ph idx="1"/>
          </p:nvPr>
        </p:nvPicPr>
        <p:blipFill>
          <a:blip r:embed="rId2"/>
          <a:stretch>
            <a:fillRect/>
          </a:stretch>
        </p:blipFill>
        <p:spPr>
          <a:xfrm>
            <a:off x="1293812" y="1976059"/>
            <a:ext cx="9604375" cy="1343617"/>
          </a:xfrm>
          <a:prstGeom prst="rect">
            <a:avLst/>
          </a:prstGeom>
        </p:spPr>
      </p:pic>
      <p:sp>
        <p:nvSpPr>
          <p:cNvPr id="5" name="TextBox 4">
            <a:extLst>
              <a:ext uri="{FF2B5EF4-FFF2-40B4-BE49-F238E27FC236}">
                <a16:creationId xmlns:a16="http://schemas.microsoft.com/office/drawing/2014/main" id="{9EF547AD-EF17-4349-9566-D3665AC7B0DE}"/>
              </a:ext>
            </a:extLst>
          </p:cNvPr>
          <p:cNvSpPr txBox="1"/>
          <p:nvPr/>
        </p:nvSpPr>
        <p:spPr>
          <a:xfrm>
            <a:off x="753761" y="3623119"/>
            <a:ext cx="11391901" cy="369332"/>
          </a:xfrm>
          <a:prstGeom prst="rect">
            <a:avLst/>
          </a:prstGeom>
          <a:noFill/>
        </p:spPr>
        <p:txBody>
          <a:bodyPr wrap="none" rtlCol="0">
            <a:spAutoFit/>
          </a:bodyPr>
          <a:lstStyle/>
          <a:p>
            <a:r>
              <a:rPr lang="en-IN" dirty="0"/>
              <a:t>The second cluster has one neighbourhood which consists of Venues such as Restaurants, Golf courses, and wine shops. </a:t>
            </a:r>
            <a:endParaRPr lang="en-IN" dirty="0">
              <a:effectLst/>
            </a:endParaRPr>
          </a:p>
        </p:txBody>
      </p:sp>
    </p:spTree>
    <p:extLst>
      <p:ext uri="{BB962C8B-B14F-4D97-AF65-F5344CB8AC3E}">
        <p14:creationId xmlns:p14="http://schemas.microsoft.com/office/powerpoint/2010/main" val="38841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C6D1-D81A-5244-AEF8-E6984A0079AD}"/>
              </a:ext>
            </a:extLst>
          </p:cNvPr>
          <p:cNvSpPr>
            <a:spLocks noGrp="1"/>
          </p:cNvSpPr>
          <p:nvPr>
            <p:ph type="title"/>
          </p:nvPr>
        </p:nvSpPr>
        <p:spPr/>
        <p:txBody>
          <a:bodyPr/>
          <a:lstStyle/>
          <a:p>
            <a:r>
              <a:rPr lang="en-US" dirty="0"/>
              <a:t>Cluster-3</a:t>
            </a:r>
          </a:p>
        </p:txBody>
      </p:sp>
      <p:pic>
        <p:nvPicPr>
          <p:cNvPr id="4" name="Content Placeholder 3">
            <a:extLst>
              <a:ext uri="{FF2B5EF4-FFF2-40B4-BE49-F238E27FC236}">
                <a16:creationId xmlns:a16="http://schemas.microsoft.com/office/drawing/2014/main" id="{78F193BD-CA1D-9C41-A824-46F6634AAF07}"/>
              </a:ext>
            </a:extLst>
          </p:cNvPr>
          <p:cNvPicPr>
            <a:picLocks noGrp="1" noChangeAspect="1"/>
          </p:cNvPicPr>
          <p:nvPr>
            <p:ph idx="1"/>
          </p:nvPr>
        </p:nvPicPr>
        <p:blipFill>
          <a:blip r:embed="rId2"/>
          <a:stretch>
            <a:fillRect/>
          </a:stretch>
        </p:blipFill>
        <p:spPr>
          <a:xfrm>
            <a:off x="1451579" y="2078305"/>
            <a:ext cx="9604375" cy="1521189"/>
          </a:xfrm>
          <a:prstGeom prst="rect">
            <a:avLst/>
          </a:prstGeom>
        </p:spPr>
      </p:pic>
      <p:sp>
        <p:nvSpPr>
          <p:cNvPr id="5" name="TextBox 4">
            <a:extLst>
              <a:ext uri="{FF2B5EF4-FFF2-40B4-BE49-F238E27FC236}">
                <a16:creationId xmlns:a16="http://schemas.microsoft.com/office/drawing/2014/main" id="{91FBC222-D442-C740-9EB5-092863B919E9}"/>
              </a:ext>
            </a:extLst>
          </p:cNvPr>
          <p:cNvSpPr txBox="1"/>
          <p:nvPr/>
        </p:nvSpPr>
        <p:spPr>
          <a:xfrm>
            <a:off x="1161535" y="3824045"/>
            <a:ext cx="10077823" cy="923330"/>
          </a:xfrm>
          <a:prstGeom prst="rect">
            <a:avLst/>
          </a:prstGeom>
          <a:noFill/>
        </p:spPr>
        <p:txBody>
          <a:bodyPr wrap="none" rtlCol="0">
            <a:spAutoFit/>
          </a:bodyPr>
          <a:lstStyle/>
          <a:p>
            <a:r>
              <a:rPr lang="en-IN" dirty="0"/>
              <a:t>The third cluster has one neighbourhood which consists of Venues such as Train stations, Restaurants, and </a:t>
            </a:r>
          </a:p>
          <a:p>
            <a:r>
              <a:rPr lang="en-IN" dirty="0"/>
              <a:t>Furniture shops. </a:t>
            </a:r>
          </a:p>
          <a:p>
            <a:endParaRPr lang="en-US" dirty="0"/>
          </a:p>
        </p:txBody>
      </p:sp>
    </p:spTree>
    <p:extLst>
      <p:ext uri="{BB962C8B-B14F-4D97-AF65-F5344CB8AC3E}">
        <p14:creationId xmlns:p14="http://schemas.microsoft.com/office/powerpoint/2010/main" val="302010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0AA0-20D0-4A4A-B772-02C1CE5137DC}"/>
              </a:ext>
            </a:extLst>
          </p:cNvPr>
          <p:cNvSpPr>
            <a:spLocks noGrp="1"/>
          </p:cNvSpPr>
          <p:nvPr>
            <p:ph type="title"/>
          </p:nvPr>
        </p:nvSpPr>
        <p:spPr/>
        <p:txBody>
          <a:bodyPr/>
          <a:lstStyle/>
          <a:p>
            <a:r>
              <a:rPr lang="en-US" dirty="0"/>
              <a:t>Cluster-4</a:t>
            </a:r>
          </a:p>
        </p:txBody>
      </p:sp>
      <p:pic>
        <p:nvPicPr>
          <p:cNvPr id="4" name="Content Placeholder 3">
            <a:extLst>
              <a:ext uri="{FF2B5EF4-FFF2-40B4-BE49-F238E27FC236}">
                <a16:creationId xmlns:a16="http://schemas.microsoft.com/office/drawing/2014/main" id="{3FF14E84-B7FE-CE4B-BC2B-54C7ABB6FB10}"/>
              </a:ext>
            </a:extLst>
          </p:cNvPr>
          <p:cNvPicPr>
            <a:picLocks noGrp="1" noChangeAspect="1"/>
          </p:cNvPicPr>
          <p:nvPr>
            <p:ph idx="1"/>
          </p:nvPr>
        </p:nvPicPr>
        <p:blipFill>
          <a:blip r:embed="rId2"/>
          <a:stretch>
            <a:fillRect/>
          </a:stretch>
        </p:blipFill>
        <p:spPr>
          <a:xfrm>
            <a:off x="1450479" y="2033504"/>
            <a:ext cx="9604375" cy="1857928"/>
          </a:xfrm>
          <a:prstGeom prst="rect">
            <a:avLst/>
          </a:prstGeom>
        </p:spPr>
      </p:pic>
      <p:sp>
        <p:nvSpPr>
          <p:cNvPr id="5" name="TextBox 4">
            <a:extLst>
              <a:ext uri="{FF2B5EF4-FFF2-40B4-BE49-F238E27FC236}">
                <a16:creationId xmlns:a16="http://schemas.microsoft.com/office/drawing/2014/main" id="{D9772CB4-3E43-0A48-BCF8-64FCAE717E04}"/>
              </a:ext>
            </a:extLst>
          </p:cNvPr>
          <p:cNvSpPr txBox="1"/>
          <p:nvPr/>
        </p:nvSpPr>
        <p:spPr>
          <a:xfrm>
            <a:off x="1161535" y="4071182"/>
            <a:ext cx="9728882" cy="923330"/>
          </a:xfrm>
          <a:prstGeom prst="rect">
            <a:avLst/>
          </a:prstGeom>
          <a:noFill/>
        </p:spPr>
        <p:txBody>
          <a:bodyPr wrap="none" rtlCol="0">
            <a:spAutoFit/>
          </a:bodyPr>
          <a:lstStyle/>
          <a:p>
            <a:r>
              <a:rPr lang="en-IN" dirty="0"/>
              <a:t>The fourth cluster has two neighbourhoods in it, these neighbourhoods have common venues such as </a:t>
            </a:r>
          </a:p>
          <a:p>
            <a:r>
              <a:rPr lang="en-IN" dirty="0"/>
              <a:t>Parks, Gym/Fitness </a:t>
            </a:r>
            <a:r>
              <a:rPr lang="en-IN" dirty="0" err="1"/>
              <a:t>centers</a:t>
            </a:r>
            <a:r>
              <a:rPr lang="en-IN" dirty="0"/>
              <a:t>, Bus Stops, Restaurants, Electronics Stores and Soccer fields etc. </a:t>
            </a:r>
          </a:p>
          <a:p>
            <a:endParaRPr lang="en-US" dirty="0"/>
          </a:p>
        </p:txBody>
      </p:sp>
    </p:spTree>
    <p:extLst>
      <p:ext uri="{BB962C8B-B14F-4D97-AF65-F5344CB8AC3E}">
        <p14:creationId xmlns:p14="http://schemas.microsoft.com/office/powerpoint/2010/main" val="32089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D71C-A006-064A-85B2-2FD27133CDD8}"/>
              </a:ext>
            </a:extLst>
          </p:cNvPr>
          <p:cNvSpPr>
            <a:spLocks noGrp="1"/>
          </p:cNvSpPr>
          <p:nvPr>
            <p:ph type="title"/>
          </p:nvPr>
        </p:nvSpPr>
        <p:spPr/>
        <p:txBody>
          <a:bodyPr/>
          <a:lstStyle/>
          <a:p>
            <a:r>
              <a:rPr lang="en-US" dirty="0"/>
              <a:t>Cluster - 5</a:t>
            </a:r>
          </a:p>
        </p:txBody>
      </p:sp>
      <p:pic>
        <p:nvPicPr>
          <p:cNvPr id="7" name="Content Placeholder 6">
            <a:extLst>
              <a:ext uri="{FF2B5EF4-FFF2-40B4-BE49-F238E27FC236}">
                <a16:creationId xmlns:a16="http://schemas.microsoft.com/office/drawing/2014/main" id="{83AC92AB-D15B-364A-B449-9E373EC2DAED}"/>
              </a:ext>
            </a:extLst>
          </p:cNvPr>
          <p:cNvPicPr>
            <a:picLocks noGrp="1" noChangeAspect="1"/>
          </p:cNvPicPr>
          <p:nvPr>
            <p:ph idx="1"/>
          </p:nvPr>
        </p:nvPicPr>
        <p:blipFill>
          <a:blip r:embed="rId2"/>
          <a:stretch>
            <a:fillRect/>
          </a:stretch>
        </p:blipFill>
        <p:spPr>
          <a:xfrm>
            <a:off x="1293812" y="1872289"/>
            <a:ext cx="9604375" cy="1383428"/>
          </a:xfrm>
          <a:prstGeom prst="rect">
            <a:avLst/>
          </a:prstGeom>
        </p:spPr>
      </p:pic>
      <p:sp>
        <p:nvSpPr>
          <p:cNvPr id="8" name="TextBox 7">
            <a:extLst>
              <a:ext uri="{FF2B5EF4-FFF2-40B4-BE49-F238E27FC236}">
                <a16:creationId xmlns:a16="http://schemas.microsoft.com/office/drawing/2014/main" id="{539B3D16-96BC-3746-9101-11F6C765C8DB}"/>
              </a:ext>
            </a:extLst>
          </p:cNvPr>
          <p:cNvSpPr txBox="1"/>
          <p:nvPr/>
        </p:nvSpPr>
        <p:spPr>
          <a:xfrm>
            <a:off x="1126153" y="3429000"/>
            <a:ext cx="10262874" cy="923330"/>
          </a:xfrm>
          <a:prstGeom prst="rect">
            <a:avLst/>
          </a:prstGeom>
          <a:noFill/>
        </p:spPr>
        <p:txBody>
          <a:bodyPr wrap="none" rtlCol="0">
            <a:spAutoFit/>
          </a:bodyPr>
          <a:lstStyle/>
          <a:p>
            <a:r>
              <a:rPr lang="en-IN" dirty="0"/>
              <a:t>The fifth cluster has one neighbourhood which consists of Venues such as Grocery shops, Bars, Restaurants, </a:t>
            </a:r>
          </a:p>
          <a:p>
            <a:r>
              <a:rPr lang="en-IN" dirty="0"/>
              <a:t>Furniture shops, and Department stores. We will look into the neighbourhoods in the fourth cluster </a:t>
            </a:r>
          </a:p>
          <a:p>
            <a:endParaRPr lang="en-US" dirty="0"/>
          </a:p>
        </p:txBody>
      </p:sp>
    </p:spTree>
    <p:extLst>
      <p:ext uri="{BB962C8B-B14F-4D97-AF65-F5344CB8AC3E}">
        <p14:creationId xmlns:p14="http://schemas.microsoft.com/office/powerpoint/2010/main" val="1015015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4E4B-AB90-FA4C-AA0B-F0B79CFA60E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630C248-FF60-2743-A36D-08B4D3C16CE3}"/>
              </a:ext>
            </a:extLst>
          </p:cNvPr>
          <p:cNvSpPr>
            <a:spLocks noGrp="1"/>
          </p:cNvSpPr>
          <p:nvPr>
            <p:ph idx="1"/>
          </p:nvPr>
        </p:nvSpPr>
        <p:spPr/>
        <p:txBody>
          <a:bodyPr>
            <a:normAutofit fontScale="85000" lnSpcReduction="10000"/>
          </a:bodyPr>
          <a:lstStyle/>
          <a:p>
            <a:r>
              <a:rPr lang="en-IN" dirty="0"/>
              <a:t>The aim of this project is to help people who want to relocate to the safest borough in London, expats can chose the neighbourhoods to which they want to relocate based on the most common venues in it. </a:t>
            </a:r>
          </a:p>
          <a:p>
            <a:r>
              <a:rPr lang="en-IN" dirty="0"/>
              <a:t>For example if a person is looking for a neighbourhoods with good connectivity and public transportation we can see that Clusters 3 and 4 have Train stations and Bus stops as the most common venues. If a person is looking for a neighbourhoods with stores and restaurants in a close proximity then the neighbourhoods in the first cluster is suitable. </a:t>
            </a:r>
          </a:p>
          <a:p>
            <a:r>
              <a:rPr lang="en-IN" dirty="0"/>
              <a:t>For a family I feel that the neighbourhoods in Cluster 4 are more suitable dues to the common venues in that cluster, these neighbourhoods have common venues such as Parks, Gym/Fitness </a:t>
            </a:r>
            <a:r>
              <a:rPr lang="en-IN" dirty="0" err="1"/>
              <a:t>centers</a:t>
            </a:r>
            <a:r>
              <a:rPr lang="en-IN" dirty="0"/>
              <a:t>, Bus Stops, Restaurants, Electronics Stores and Soccer fields which is ideal for a family. The choices of neighbourhoods may vary from person to person. </a:t>
            </a:r>
          </a:p>
          <a:p>
            <a:endParaRPr lang="en-US" dirty="0"/>
          </a:p>
        </p:txBody>
      </p:sp>
    </p:spTree>
    <p:extLst>
      <p:ext uri="{BB962C8B-B14F-4D97-AF65-F5344CB8AC3E}">
        <p14:creationId xmlns:p14="http://schemas.microsoft.com/office/powerpoint/2010/main" val="310871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C76E-055F-604D-A55D-1507C61E440B}"/>
              </a:ext>
            </a:extLst>
          </p:cNvPr>
          <p:cNvSpPr>
            <a:spLocks noGrp="1"/>
          </p:cNvSpPr>
          <p:nvPr>
            <p:ph type="title"/>
          </p:nvPr>
        </p:nvSpPr>
        <p:spPr/>
        <p:txBody>
          <a:bodyPr/>
          <a:lstStyle/>
          <a:p>
            <a:r>
              <a:rPr lang="en-IN" b="1" dirty="0"/>
              <a:t>Conclusion </a:t>
            </a:r>
            <a:br>
              <a:rPr lang="en-IN" dirty="0"/>
            </a:br>
            <a:endParaRPr lang="en-US" dirty="0"/>
          </a:p>
        </p:txBody>
      </p:sp>
      <p:sp>
        <p:nvSpPr>
          <p:cNvPr id="3" name="Content Placeholder 2">
            <a:extLst>
              <a:ext uri="{FF2B5EF4-FFF2-40B4-BE49-F238E27FC236}">
                <a16:creationId xmlns:a16="http://schemas.microsoft.com/office/drawing/2014/main" id="{E25EFEA6-518D-B345-A871-A6531E0119C8}"/>
              </a:ext>
            </a:extLst>
          </p:cNvPr>
          <p:cNvSpPr>
            <a:spLocks noGrp="1"/>
          </p:cNvSpPr>
          <p:nvPr>
            <p:ph idx="1"/>
          </p:nvPr>
        </p:nvSpPr>
        <p:spPr/>
        <p:txBody>
          <a:bodyPr/>
          <a:lstStyle/>
          <a:p>
            <a:r>
              <a:rPr lang="en-IN" dirty="0"/>
              <a:t>This project helps a person get a better understanding of the neighbourhoods with respect to the most common venues in that neighbourhood. </a:t>
            </a:r>
          </a:p>
          <a:p>
            <a:r>
              <a:rPr lang="en-IN" dirty="0"/>
              <a:t>It is always helpful to make use of technology to stay one step ahead i.e. finding out more about places before moving into a neighbourhood. </a:t>
            </a:r>
          </a:p>
          <a:p>
            <a:r>
              <a:rPr lang="en-IN" dirty="0"/>
              <a:t>We have just taken safety as a primary concern to shortlist the safest borough of London. The future of this project includes taking other factors such as cost of living in the areas into consideration to shortlist the borough, such as filtering areas based on a predefined budget. </a:t>
            </a:r>
          </a:p>
          <a:p>
            <a:endParaRPr lang="en-US" dirty="0"/>
          </a:p>
        </p:txBody>
      </p:sp>
    </p:spTree>
    <p:extLst>
      <p:ext uri="{BB962C8B-B14F-4D97-AF65-F5344CB8AC3E}">
        <p14:creationId xmlns:p14="http://schemas.microsoft.com/office/powerpoint/2010/main" val="99804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8D5F-8167-8C4F-BA80-ADB47DC5F61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8AEE550-FEAA-AF48-9CAD-7086B3F92E45}"/>
              </a:ext>
            </a:extLst>
          </p:cNvPr>
          <p:cNvSpPr>
            <a:spLocks noGrp="1"/>
          </p:cNvSpPr>
          <p:nvPr>
            <p:ph idx="1"/>
          </p:nvPr>
        </p:nvSpPr>
        <p:spPr/>
        <p:txBody>
          <a:bodyPr>
            <a:normAutofit fontScale="85000" lnSpcReduction="10000"/>
          </a:bodyPr>
          <a:lstStyle/>
          <a:p>
            <a:pPr marL="0" indent="0">
              <a:buNone/>
            </a:pPr>
            <a:r>
              <a:rPr lang="en-IN" b="1" dirty="0"/>
              <a:t>Background </a:t>
            </a:r>
          </a:p>
          <a:p>
            <a:pPr marL="0" indent="0">
              <a:buNone/>
            </a:pPr>
            <a:r>
              <a:rPr lang="en-US" dirty="0"/>
              <a:t>Safety is a top concern when moving to a new area</a:t>
            </a:r>
          </a:p>
          <a:p>
            <a:pPr marL="0" indent="0">
              <a:buNone/>
            </a:pPr>
            <a:r>
              <a:rPr lang="en-IN" b="1" dirty="0"/>
              <a:t>Problem</a:t>
            </a:r>
          </a:p>
          <a:p>
            <a:pPr marL="0" indent="0">
              <a:buNone/>
            </a:pPr>
            <a:r>
              <a:rPr lang="en-IN" dirty="0"/>
              <a:t>This project aims to select the safest borough in London based on the total crimes, explore the neighbourhoods of that borough to find the 10 most common venues in each </a:t>
            </a:r>
            <a:r>
              <a:rPr lang="en-IN" dirty="0" err="1"/>
              <a:t>neighborhood</a:t>
            </a:r>
            <a:r>
              <a:rPr lang="en-IN" dirty="0"/>
              <a:t> and finally cluster the neighbourhoods using k-mean clustering. </a:t>
            </a:r>
          </a:p>
          <a:p>
            <a:pPr marL="0" indent="0">
              <a:buNone/>
            </a:pPr>
            <a:r>
              <a:rPr lang="en-IN" b="1" dirty="0"/>
              <a:t>Interest </a:t>
            </a:r>
            <a:endParaRPr lang="en-IN" dirty="0"/>
          </a:p>
          <a:p>
            <a:pPr marL="0" indent="0">
              <a:buNone/>
            </a:pPr>
            <a:r>
              <a:rPr lang="en-IN" dirty="0"/>
              <a:t>Expats who are considering to relocate to London will be interested to identify the safest borough in London and explore its neighbourhoods and common venues around each </a:t>
            </a:r>
            <a:r>
              <a:rPr lang="en-IN" dirty="0" err="1"/>
              <a:t>neighborhood</a:t>
            </a:r>
            <a:r>
              <a:rPr lang="en-IN" dirty="0"/>
              <a:t>. </a:t>
            </a:r>
          </a:p>
          <a:p>
            <a:endParaRPr lang="en-US" dirty="0"/>
          </a:p>
        </p:txBody>
      </p:sp>
    </p:spTree>
    <p:extLst>
      <p:ext uri="{BB962C8B-B14F-4D97-AF65-F5344CB8AC3E}">
        <p14:creationId xmlns:p14="http://schemas.microsoft.com/office/powerpoint/2010/main" val="109888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881D-ECE6-274C-8A34-A71B37CEE882}"/>
              </a:ext>
            </a:extLst>
          </p:cNvPr>
          <p:cNvSpPr>
            <a:spLocks noGrp="1"/>
          </p:cNvSpPr>
          <p:nvPr>
            <p:ph type="title"/>
          </p:nvPr>
        </p:nvSpPr>
        <p:spPr/>
        <p:txBody>
          <a:bodyPr/>
          <a:lstStyle/>
          <a:p>
            <a:r>
              <a:rPr lang="en-US" dirty="0"/>
              <a:t>Data Acquisition and Cleaning</a:t>
            </a:r>
          </a:p>
        </p:txBody>
      </p:sp>
      <p:sp>
        <p:nvSpPr>
          <p:cNvPr id="3" name="Content Placeholder 2">
            <a:extLst>
              <a:ext uri="{FF2B5EF4-FFF2-40B4-BE49-F238E27FC236}">
                <a16:creationId xmlns:a16="http://schemas.microsoft.com/office/drawing/2014/main" id="{7BCEC129-F71F-DE41-97F7-B7318DBA451D}"/>
              </a:ext>
            </a:extLst>
          </p:cNvPr>
          <p:cNvSpPr>
            <a:spLocks noGrp="1"/>
          </p:cNvSpPr>
          <p:nvPr>
            <p:ph idx="1"/>
          </p:nvPr>
        </p:nvSpPr>
        <p:spPr/>
        <p:txBody>
          <a:bodyPr/>
          <a:lstStyle/>
          <a:p>
            <a:pPr marL="0" indent="0">
              <a:buNone/>
            </a:pPr>
            <a:r>
              <a:rPr lang="en-IN" dirty="0"/>
              <a:t>The data acquired for this project is a combination of data from three sources. </a:t>
            </a:r>
          </a:p>
          <a:p>
            <a:r>
              <a:rPr lang="en-IN" dirty="0"/>
              <a:t>The first data source of the project uses a ​London crime data​ that shows the crime per borough in London. </a:t>
            </a:r>
          </a:p>
          <a:p>
            <a:r>
              <a:rPr lang="en-IN" dirty="0"/>
              <a:t>The second source of data is scraped from a Wikipedia page that contains the ​list of London boroughs​. </a:t>
            </a:r>
          </a:p>
          <a:p>
            <a:r>
              <a:rPr lang="en-IN" dirty="0"/>
              <a:t>The third data source is the ​list of Neighbourhoods in the Royal Borough of Kingston upon Thames​ as found on a Wikipedia page. This dataset is created from scratch using the list of neighbourhood available on the site </a:t>
            </a:r>
          </a:p>
          <a:p>
            <a:pPr marL="0" indent="0">
              <a:buNone/>
            </a:pPr>
            <a:endParaRPr lang="en-IN" dirty="0"/>
          </a:p>
        </p:txBody>
      </p:sp>
    </p:spTree>
    <p:extLst>
      <p:ext uri="{BB962C8B-B14F-4D97-AF65-F5344CB8AC3E}">
        <p14:creationId xmlns:p14="http://schemas.microsoft.com/office/powerpoint/2010/main" val="2648911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97A9-E906-6E4A-A610-7374F0E6EA94}"/>
              </a:ext>
            </a:extLst>
          </p:cNvPr>
          <p:cNvSpPr>
            <a:spLocks noGrp="1"/>
          </p:cNvSpPr>
          <p:nvPr>
            <p:ph type="title"/>
          </p:nvPr>
        </p:nvSpPr>
        <p:spPr>
          <a:xfrm>
            <a:off x="1451580" y="804520"/>
            <a:ext cx="9363566" cy="456721"/>
          </a:xfrm>
        </p:spPr>
        <p:txBody>
          <a:bodyPr>
            <a:normAutofit fontScale="90000"/>
          </a:bodyPr>
          <a:lstStyle/>
          <a:p>
            <a:r>
              <a:rPr lang="en-US" dirty="0"/>
              <a:t>Data Cleaning</a:t>
            </a:r>
          </a:p>
        </p:txBody>
      </p:sp>
      <p:sp>
        <p:nvSpPr>
          <p:cNvPr id="3" name="Content Placeholder 2">
            <a:extLst>
              <a:ext uri="{FF2B5EF4-FFF2-40B4-BE49-F238E27FC236}">
                <a16:creationId xmlns:a16="http://schemas.microsoft.com/office/drawing/2014/main" id="{8F142D8B-9960-E840-A94A-C2157F9C84BE}"/>
              </a:ext>
            </a:extLst>
          </p:cNvPr>
          <p:cNvSpPr>
            <a:spLocks noGrp="1"/>
          </p:cNvSpPr>
          <p:nvPr>
            <p:ph idx="1"/>
          </p:nvPr>
        </p:nvSpPr>
        <p:spPr>
          <a:xfrm>
            <a:off x="1451579" y="2015732"/>
            <a:ext cx="9603275" cy="4037748"/>
          </a:xfrm>
        </p:spPr>
        <p:txBody>
          <a:bodyPr>
            <a:normAutofit fontScale="85000" lnSpcReduction="10000"/>
          </a:bodyPr>
          <a:lstStyle/>
          <a:p>
            <a:r>
              <a:rPr lang="en-IN" dirty="0"/>
              <a:t>The data preparation for each of the three sources of data is done separately. From the London crime data, the crimes during 2016 are only selected. The major categories of crime are pivoted to get the total crimes per the boroughs for each major category. </a:t>
            </a:r>
          </a:p>
          <a:p>
            <a:r>
              <a:rPr lang="en-IN" dirty="0"/>
              <a:t>The second data is scraped from a Wikipedia page using the ​</a:t>
            </a:r>
            <a:r>
              <a:rPr lang="en-IN" b="1" dirty="0"/>
              <a:t>Beautiful Soup</a:t>
            </a:r>
            <a:r>
              <a:rPr lang="en-IN" dirty="0"/>
              <a:t>​ library in python. </a:t>
            </a:r>
          </a:p>
          <a:p>
            <a:r>
              <a:rPr lang="en-IN" dirty="0"/>
              <a:t>The two datasets are merged on the Borough names to form a new dataset that combines the necessary information in one dataset </a:t>
            </a:r>
          </a:p>
          <a:p>
            <a:r>
              <a:rPr lang="en-IN" dirty="0"/>
              <a:t>The third source of data is acquired from the list of neighbourhoods in the safest borough on Wikipedia </a:t>
            </a:r>
          </a:p>
          <a:p>
            <a:r>
              <a:rPr lang="en-IN" dirty="0"/>
              <a:t>The new dataset is used to generate the 10 most common venues for each neighbourhood using the Foursquare API, finally using k means clustering algorithm to cluster similar neighbourhoods together </a:t>
            </a:r>
          </a:p>
          <a:p>
            <a:endParaRPr lang="en-IN" dirty="0"/>
          </a:p>
          <a:p>
            <a:endParaRPr lang="en-US" dirty="0"/>
          </a:p>
        </p:txBody>
      </p:sp>
    </p:spTree>
    <p:extLst>
      <p:ext uri="{BB962C8B-B14F-4D97-AF65-F5344CB8AC3E}">
        <p14:creationId xmlns:p14="http://schemas.microsoft.com/office/powerpoint/2010/main" val="346605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9EFB-E5FD-1847-A124-A2CD7E107D3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1C40DE3B-D72F-0543-ACE5-E022482CE9EB}"/>
              </a:ext>
            </a:extLst>
          </p:cNvPr>
          <p:cNvSpPr>
            <a:spLocks noGrp="1"/>
          </p:cNvSpPr>
          <p:nvPr>
            <p:ph idx="1"/>
          </p:nvPr>
        </p:nvSpPr>
        <p:spPr>
          <a:xfrm>
            <a:off x="1451579" y="2015732"/>
            <a:ext cx="9603275" cy="3891082"/>
          </a:xfrm>
        </p:spPr>
        <p:txBody>
          <a:bodyPr>
            <a:normAutofit/>
          </a:bodyPr>
          <a:lstStyle/>
          <a:p>
            <a:r>
              <a:rPr lang="en-US" dirty="0"/>
              <a:t>Exploratory Data Analysis</a:t>
            </a:r>
          </a:p>
          <a:p>
            <a:pPr marL="0" indent="0">
              <a:buNone/>
            </a:pPr>
            <a:r>
              <a:rPr lang="en-US" dirty="0"/>
              <a:t>			Statistical Summary of Crimes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IN" sz="1300" dirty="0"/>
              <a:t>The count for each of the major categories of crime returns the value 33 which is the number of London boroughs. ‘Theft and Handling’ is the highest reported crime during the year 2016 followed by ‘Violence against the person’, ‘Criminal damage’. The lowest recorded crimes are ’Drugs’, ‘Robbery’ and ‘Other Notifiable offenses’.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F1EB439F-E3CC-1E41-BEEF-1ABCC82D0669}"/>
              </a:ext>
            </a:extLst>
          </p:cNvPr>
          <p:cNvPicPr>
            <a:picLocks noChangeAspect="1"/>
          </p:cNvPicPr>
          <p:nvPr/>
        </p:nvPicPr>
        <p:blipFill>
          <a:blip r:embed="rId2"/>
          <a:stretch>
            <a:fillRect/>
          </a:stretch>
        </p:blipFill>
        <p:spPr>
          <a:xfrm>
            <a:off x="1765738" y="2890345"/>
            <a:ext cx="9112469" cy="1996965"/>
          </a:xfrm>
          <a:prstGeom prst="rect">
            <a:avLst/>
          </a:prstGeom>
        </p:spPr>
      </p:pic>
    </p:spTree>
    <p:extLst>
      <p:ext uri="{BB962C8B-B14F-4D97-AF65-F5344CB8AC3E}">
        <p14:creationId xmlns:p14="http://schemas.microsoft.com/office/powerpoint/2010/main" val="22584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8CAC61-22C7-C240-A080-7313791BBC0E}"/>
              </a:ext>
            </a:extLst>
          </p:cNvPr>
          <p:cNvSpPr>
            <a:spLocks noGrp="1"/>
          </p:cNvSpPr>
          <p:nvPr>
            <p:ph idx="1"/>
          </p:nvPr>
        </p:nvSpPr>
        <p:spPr>
          <a:xfrm>
            <a:off x="1451579" y="1890584"/>
            <a:ext cx="9718929" cy="4151870"/>
          </a:xfrm>
        </p:spPr>
        <p:txBody>
          <a:bodyPr/>
          <a:lstStyle/>
          <a:p>
            <a:pPr marL="3200400" lvl="7" indent="0">
              <a:buNone/>
            </a:pPr>
            <a:r>
              <a:rPr lang="en-IN" sz="1600" dirty="0"/>
              <a:t>Boroughs with the highest crime rates </a:t>
            </a:r>
          </a:p>
          <a:p>
            <a:pPr marL="3200400" lvl="7" indent="0">
              <a:buNone/>
            </a:pPr>
            <a:endParaRPr lang="en-IN" sz="1600" dirty="0"/>
          </a:p>
        </p:txBody>
      </p:sp>
      <p:pic>
        <p:nvPicPr>
          <p:cNvPr id="6" name="Picture 5">
            <a:extLst>
              <a:ext uri="{FF2B5EF4-FFF2-40B4-BE49-F238E27FC236}">
                <a16:creationId xmlns:a16="http://schemas.microsoft.com/office/drawing/2014/main" id="{750F0050-7753-3E42-A0C6-605C5E684138}"/>
              </a:ext>
            </a:extLst>
          </p:cNvPr>
          <p:cNvPicPr>
            <a:picLocks noChangeAspect="1"/>
          </p:cNvPicPr>
          <p:nvPr/>
        </p:nvPicPr>
        <p:blipFill>
          <a:blip r:embed="rId2"/>
          <a:stretch>
            <a:fillRect/>
          </a:stretch>
        </p:blipFill>
        <p:spPr>
          <a:xfrm>
            <a:off x="1936750" y="2384855"/>
            <a:ext cx="8171077" cy="2767913"/>
          </a:xfrm>
          <a:prstGeom prst="rect">
            <a:avLst/>
          </a:prstGeom>
        </p:spPr>
      </p:pic>
      <p:sp>
        <p:nvSpPr>
          <p:cNvPr id="8" name="TextBox 7">
            <a:extLst>
              <a:ext uri="{FF2B5EF4-FFF2-40B4-BE49-F238E27FC236}">
                <a16:creationId xmlns:a16="http://schemas.microsoft.com/office/drawing/2014/main" id="{DD11E265-382B-BF4B-B1CF-56885C7E950C}"/>
              </a:ext>
            </a:extLst>
          </p:cNvPr>
          <p:cNvSpPr txBox="1"/>
          <p:nvPr/>
        </p:nvSpPr>
        <p:spPr>
          <a:xfrm>
            <a:off x="2012520" y="5152768"/>
            <a:ext cx="8019535" cy="1200329"/>
          </a:xfrm>
          <a:prstGeom prst="rect">
            <a:avLst/>
          </a:prstGeom>
          <a:noFill/>
        </p:spPr>
        <p:txBody>
          <a:bodyPr wrap="square" rtlCol="0">
            <a:spAutoFit/>
          </a:bodyPr>
          <a:lstStyle/>
          <a:p>
            <a:r>
              <a:rPr lang="en-IN" dirty="0"/>
              <a:t>Comparing five boroughs with the highest crime rate during the year 2016 it is evident that Westminster has the highest crimes recorded followed by Lambeth, Southwark, Newham. </a:t>
            </a:r>
          </a:p>
          <a:p>
            <a:endParaRPr lang="en-US" dirty="0"/>
          </a:p>
        </p:txBody>
      </p:sp>
    </p:spTree>
    <p:extLst>
      <p:ext uri="{BB962C8B-B14F-4D97-AF65-F5344CB8AC3E}">
        <p14:creationId xmlns:p14="http://schemas.microsoft.com/office/powerpoint/2010/main" val="2016676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6281-49D6-AA4C-A6C3-A744599781CD}"/>
              </a:ext>
            </a:extLst>
          </p:cNvPr>
          <p:cNvSpPr>
            <a:spLocks noGrp="1"/>
          </p:cNvSpPr>
          <p:nvPr>
            <p:ph type="title"/>
          </p:nvPr>
        </p:nvSpPr>
        <p:spPr>
          <a:xfrm>
            <a:off x="1502979" y="804520"/>
            <a:ext cx="9551875" cy="572336"/>
          </a:xfrm>
        </p:spPr>
        <p:txBody>
          <a:bodyPr>
            <a:normAutofit fontScale="90000"/>
          </a:bodyPr>
          <a:lstStyle/>
          <a:p>
            <a:r>
              <a:rPr lang="en-IN" sz="2200" b="1" dirty="0"/>
              <a:t>Neighbourhoods in Kingston upon Thames </a:t>
            </a:r>
            <a:br>
              <a:rPr lang="en-IN" dirty="0"/>
            </a:br>
            <a:br>
              <a:rPr lang="en-IN" dirty="0"/>
            </a:br>
            <a:endParaRPr lang="en-US" dirty="0"/>
          </a:p>
        </p:txBody>
      </p:sp>
      <p:pic>
        <p:nvPicPr>
          <p:cNvPr id="4" name="Content Placeholder 3">
            <a:extLst>
              <a:ext uri="{FF2B5EF4-FFF2-40B4-BE49-F238E27FC236}">
                <a16:creationId xmlns:a16="http://schemas.microsoft.com/office/drawing/2014/main" id="{FB0AB4BA-CEE4-144C-867F-104DD6A79DC5}"/>
              </a:ext>
            </a:extLst>
          </p:cNvPr>
          <p:cNvPicPr>
            <a:picLocks noGrp="1" noChangeAspect="1"/>
          </p:cNvPicPr>
          <p:nvPr>
            <p:ph idx="1"/>
          </p:nvPr>
        </p:nvPicPr>
        <p:blipFill>
          <a:blip r:embed="rId2"/>
          <a:stretch>
            <a:fillRect/>
          </a:stretch>
        </p:blipFill>
        <p:spPr>
          <a:xfrm>
            <a:off x="2936578" y="1964964"/>
            <a:ext cx="6831739" cy="3620289"/>
          </a:xfrm>
          <a:prstGeom prst="rect">
            <a:avLst/>
          </a:prstGeom>
        </p:spPr>
      </p:pic>
    </p:spTree>
    <p:extLst>
      <p:ext uri="{BB962C8B-B14F-4D97-AF65-F5344CB8AC3E}">
        <p14:creationId xmlns:p14="http://schemas.microsoft.com/office/powerpoint/2010/main" val="386661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47EF-1804-2B41-939C-8C7AE04D6797}"/>
              </a:ext>
            </a:extLst>
          </p:cNvPr>
          <p:cNvSpPr>
            <a:spLocks noGrp="1"/>
          </p:cNvSpPr>
          <p:nvPr>
            <p:ph type="title"/>
          </p:nvPr>
        </p:nvSpPr>
        <p:spPr>
          <a:xfrm>
            <a:off x="1451579" y="804520"/>
            <a:ext cx="9603275" cy="587136"/>
          </a:xfrm>
        </p:spPr>
        <p:txBody>
          <a:bodyPr/>
          <a:lstStyle/>
          <a:p>
            <a:r>
              <a:rPr lang="en-US" dirty="0"/>
              <a:t>Modelling</a:t>
            </a:r>
          </a:p>
        </p:txBody>
      </p:sp>
      <p:sp>
        <p:nvSpPr>
          <p:cNvPr id="3" name="Content Placeholder 2">
            <a:extLst>
              <a:ext uri="{FF2B5EF4-FFF2-40B4-BE49-F238E27FC236}">
                <a16:creationId xmlns:a16="http://schemas.microsoft.com/office/drawing/2014/main" id="{84B45362-2919-6948-B5D0-AED38C06D94C}"/>
              </a:ext>
            </a:extLst>
          </p:cNvPr>
          <p:cNvSpPr>
            <a:spLocks noGrp="1"/>
          </p:cNvSpPr>
          <p:nvPr>
            <p:ph idx="1"/>
          </p:nvPr>
        </p:nvSpPr>
        <p:spPr>
          <a:xfrm>
            <a:off x="1451579" y="2015732"/>
            <a:ext cx="9603275" cy="4037748"/>
          </a:xfrm>
        </p:spPr>
        <p:txBody>
          <a:bodyPr/>
          <a:lstStyle/>
          <a:p>
            <a:r>
              <a:rPr lang="en-IN" dirty="0"/>
              <a:t>Using the final dataset containing the neighbourhoods in Kingston upon Thames along with the latitude and longitude, we can find all the venues within a 500 meter radius of each neighbourhood by connecting to the Foursquare API </a:t>
            </a:r>
          </a:p>
          <a:p>
            <a:r>
              <a:rPr lang="en-IN" dirty="0"/>
              <a:t>One hot encoding is done on the venues data. </a:t>
            </a:r>
          </a:p>
          <a:p>
            <a:r>
              <a:rPr lang="en-IN" dirty="0"/>
              <a:t>To help people find similar neighbourhoods in the safest borough we will be clustering similar neighbourhoods using K - means clustering which is a form of unsupervised machine learning algorithm that clusters data based on predefined cluster size. We will use a cluster size of 5 for this project that will cluster the 15 neighbourhoods into 5 clusters </a:t>
            </a:r>
          </a:p>
          <a:p>
            <a:endParaRPr lang="en-US" dirty="0"/>
          </a:p>
        </p:txBody>
      </p:sp>
    </p:spTree>
    <p:extLst>
      <p:ext uri="{BB962C8B-B14F-4D97-AF65-F5344CB8AC3E}">
        <p14:creationId xmlns:p14="http://schemas.microsoft.com/office/powerpoint/2010/main" val="304855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29A91-EB1A-4940-A38A-82DFBB4919C9}"/>
              </a:ext>
            </a:extLst>
          </p:cNvPr>
          <p:cNvSpPr>
            <a:spLocks noGrp="1"/>
          </p:cNvSpPr>
          <p:nvPr>
            <p:ph type="title"/>
          </p:nvPr>
        </p:nvSpPr>
        <p:spPr>
          <a:xfrm>
            <a:off x="1451579" y="804520"/>
            <a:ext cx="9603275" cy="587136"/>
          </a:xfrm>
        </p:spPr>
        <p:txBody>
          <a:bodyPr/>
          <a:lstStyle/>
          <a:p>
            <a:r>
              <a:rPr lang="en-US" dirty="0"/>
              <a:t>Results</a:t>
            </a:r>
          </a:p>
        </p:txBody>
      </p:sp>
      <p:sp>
        <p:nvSpPr>
          <p:cNvPr id="3" name="Content Placeholder 2">
            <a:extLst>
              <a:ext uri="{FF2B5EF4-FFF2-40B4-BE49-F238E27FC236}">
                <a16:creationId xmlns:a16="http://schemas.microsoft.com/office/drawing/2014/main" id="{D8B5CCB7-678E-D74F-A9ED-78C6042564C8}"/>
              </a:ext>
            </a:extLst>
          </p:cNvPr>
          <p:cNvSpPr>
            <a:spLocks noGrp="1"/>
          </p:cNvSpPr>
          <p:nvPr>
            <p:ph idx="1"/>
          </p:nvPr>
        </p:nvSpPr>
        <p:spPr>
          <a:xfrm>
            <a:off x="1451579" y="2015732"/>
            <a:ext cx="9603275" cy="4037748"/>
          </a:xfrm>
        </p:spPr>
        <p:txBody>
          <a:bodyPr>
            <a:normAutofit lnSpcReduction="10000"/>
          </a:bodyPr>
          <a:lstStyle/>
          <a:p>
            <a:r>
              <a:rPr lang="en-IN" dirty="0"/>
              <a:t>After running the K-means clustering we can access each cluster created to see which neighbourhoods were assigned to each of the five clusters. </a:t>
            </a:r>
          </a:p>
          <a:p>
            <a:endParaRPr lang="en-IN" dirty="0"/>
          </a:p>
          <a:p>
            <a:endParaRPr lang="en-US" dirty="0"/>
          </a:p>
          <a:p>
            <a:endParaRPr lang="en-US" dirty="0"/>
          </a:p>
          <a:p>
            <a:endParaRPr lang="en-US" dirty="0"/>
          </a:p>
          <a:p>
            <a:endParaRPr lang="en-US" dirty="0"/>
          </a:p>
          <a:p>
            <a:r>
              <a:rPr lang="en-IN" dirty="0"/>
              <a:t>Each cluster is </a:t>
            </a:r>
            <a:r>
              <a:rPr lang="en-IN" dirty="0" err="1"/>
              <a:t>color</a:t>
            </a:r>
            <a:r>
              <a:rPr lang="en-IN" dirty="0"/>
              <a:t> coded for the ease of presentation, we can see that majority of the neighbourhood falls in the red cluster which is the first cluster. </a:t>
            </a:r>
          </a:p>
          <a:p>
            <a:endParaRPr lang="en-US" dirty="0"/>
          </a:p>
          <a:p>
            <a:endParaRPr lang="en-US" dirty="0"/>
          </a:p>
        </p:txBody>
      </p:sp>
      <p:pic>
        <p:nvPicPr>
          <p:cNvPr id="4" name="Picture 3">
            <a:extLst>
              <a:ext uri="{FF2B5EF4-FFF2-40B4-BE49-F238E27FC236}">
                <a16:creationId xmlns:a16="http://schemas.microsoft.com/office/drawing/2014/main" id="{D02689B6-880B-3B41-B403-30174FBDB877}"/>
              </a:ext>
            </a:extLst>
          </p:cNvPr>
          <p:cNvPicPr>
            <a:picLocks noChangeAspect="1"/>
          </p:cNvPicPr>
          <p:nvPr/>
        </p:nvPicPr>
        <p:blipFill>
          <a:blip r:embed="rId2"/>
          <a:stretch>
            <a:fillRect/>
          </a:stretch>
        </p:blipFill>
        <p:spPr>
          <a:xfrm>
            <a:off x="3086100" y="2807358"/>
            <a:ext cx="6019800" cy="2174546"/>
          </a:xfrm>
          <a:prstGeom prst="rect">
            <a:avLst/>
          </a:prstGeom>
        </p:spPr>
      </p:pic>
    </p:spTree>
    <p:extLst>
      <p:ext uri="{BB962C8B-B14F-4D97-AF65-F5344CB8AC3E}">
        <p14:creationId xmlns:p14="http://schemas.microsoft.com/office/powerpoint/2010/main" val="111132001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31</TotalTime>
  <Words>826</Words>
  <Application>Microsoft Macintosh PowerPoint</Application>
  <PresentationFormat>Widescreen</PresentationFormat>
  <Paragraphs>66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Gallery</vt:lpstr>
      <vt:lpstr>Capstone Project The Battle Of Neighbourhoods</vt:lpstr>
      <vt:lpstr>Introduction</vt:lpstr>
      <vt:lpstr>Data Acquisition and Cleaning</vt:lpstr>
      <vt:lpstr>Data Cleaning</vt:lpstr>
      <vt:lpstr>Methodology</vt:lpstr>
      <vt:lpstr>PowerPoint Presentation</vt:lpstr>
      <vt:lpstr>Neighbourhoods in Kingston upon Thames   </vt:lpstr>
      <vt:lpstr>Modelling</vt:lpstr>
      <vt:lpstr>Results</vt:lpstr>
      <vt:lpstr>Cluster-1</vt:lpstr>
      <vt:lpstr>Cluster-2</vt:lpstr>
      <vt:lpstr>Cluster-3</vt:lpstr>
      <vt:lpstr>Cluster-4</vt:lpstr>
      <vt:lpstr>Cluster - 5</vt:lpstr>
      <vt:lpstr>Discussion</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 Of Neighbourhoods</dc:title>
  <dc:creator>Anuj Kumar Agrawal</dc:creator>
  <cp:lastModifiedBy>Anuj Kumar Agrawal</cp:lastModifiedBy>
  <cp:revision>6</cp:revision>
  <dcterms:created xsi:type="dcterms:W3CDTF">2020-07-23T21:49:19Z</dcterms:created>
  <dcterms:modified xsi:type="dcterms:W3CDTF">2020-07-23T22:27:33Z</dcterms:modified>
</cp:coreProperties>
</file>